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3"/>
    <p:sldMasterId id="2147483685" r:id="rId4"/>
  </p:sldMasterIdLst>
  <p:notesMasterIdLst>
    <p:notesMasterId r:id="rId12"/>
  </p:notesMasterIdLst>
  <p:handoutMasterIdLst>
    <p:handoutMasterId r:id="rId13"/>
  </p:handoutMasterIdLst>
  <p:sldIdLst>
    <p:sldId id="256" r:id="rId5"/>
    <p:sldId id="269" r:id="rId6"/>
    <p:sldId id="270" r:id="rId7"/>
    <p:sldId id="272" r:id="rId8"/>
    <p:sldId id="273" r:id="rId9"/>
    <p:sldId id="271"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63"/>
    <a:srgbClr val="F0AB00"/>
    <a:srgbClr val="CD202C"/>
    <a:srgbClr val="662046"/>
    <a:srgbClr val="772432"/>
    <a:srgbClr val="004953"/>
    <a:srgbClr val="CE8E00"/>
    <a:srgbClr val="C75B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33" autoAdjust="0"/>
    <p:restoredTop sz="94364" autoAdjust="0"/>
  </p:normalViewPr>
  <p:slideViewPr>
    <p:cSldViewPr>
      <p:cViewPr varScale="1">
        <p:scale>
          <a:sx n="70" d="100"/>
          <a:sy n="70" d="100"/>
        </p:scale>
        <p:origin x="16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07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slideMaster" Target="slideMasters/slideMaster1.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defRPr>
            </a:lvl1pPr>
          </a:lstStyle>
          <a:p>
            <a:pPr>
              <a:defRPr/>
            </a:pPr>
            <a:fld id="{D8745613-3EDB-49D8-9D2A-FE91C756B684}" type="datetimeFigureOut">
              <a:rPr lang="en-US"/>
              <a:pPr>
                <a:defRPr/>
              </a:pPr>
              <a:t>12/1/2018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9D60D07-2F5E-404A-8757-2FD67DB608D5}" type="slidenum">
              <a:rPr lang="en-US" altLang="en-US"/>
              <a:pPr>
                <a:defRPr/>
              </a:pPr>
              <a:t>‹#›</a:t>
            </a:fld>
            <a:endParaRPr lang="en-US" altLang="en-US"/>
          </a:p>
        </p:txBody>
      </p:sp>
    </p:spTree>
    <p:extLst>
      <p:ext uri="{BB962C8B-B14F-4D97-AF65-F5344CB8AC3E}">
        <p14:creationId xmlns:p14="http://schemas.microsoft.com/office/powerpoint/2010/main" val="2990186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Arial" pitchFamily="34" charset="0"/>
              </a:defRPr>
            </a:lvl1pPr>
          </a:lstStyle>
          <a:p>
            <a:pPr>
              <a:defRPr/>
            </a:pPr>
            <a:fld id="{C471175C-C88E-43DC-A37C-392F53636197}" type="datetimeFigureOut">
              <a:rPr lang="en-US"/>
              <a:pPr>
                <a:defRPr/>
              </a:pPr>
              <a:t>12/1/2018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ADDDE551-18EA-49D9-B8D4-60EA68BBF415}" type="slidenum">
              <a:rPr lang="en-US" altLang="en-US"/>
              <a:pPr>
                <a:defRPr/>
              </a:pPr>
              <a:t>‹#›</a:t>
            </a:fld>
            <a:endParaRPr lang="en-US" altLang="en-US"/>
          </a:p>
        </p:txBody>
      </p:sp>
    </p:spTree>
    <p:extLst>
      <p:ext uri="{BB962C8B-B14F-4D97-AF65-F5344CB8AC3E}">
        <p14:creationId xmlns:p14="http://schemas.microsoft.com/office/powerpoint/2010/main" val="197029327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val="106088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charset="0"/>
                <a:cs typeface="ＭＳ Ｐゴシック" charset="0"/>
              </a:rPr>
              <a:t>In the 1950’s, the economy was experiencing a stale period as there were no significant problems or breakthroughs. The major issue in the 1950s was inflation which was influenced by the end of WW2 and the onset of the Korean War. Measured using the GDP deflector, in 1952 the inflation was under 2.0 percent. The monetarists disliked inflation and acted swiftly to control it and to prevent the economy from diving into huge economic declines.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charset="0"/>
                <a:cs typeface="ＭＳ Ｐゴシック" charset="0"/>
              </a:rPr>
              <a:t>Although inflation was the key motivating factor to implementing the monetary policy in 1950, other issues of concern where unemployment and GDP.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ea typeface="ＭＳ Ｐゴシック" panose="020B0600070205080204" pitchFamily="34" charset="-128"/>
            </a:endParaRP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2</a:t>
            </a:fld>
            <a:endParaRPr lang="en-US" altLang="en-US"/>
          </a:p>
        </p:txBody>
      </p:sp>
    </p:spTree>
    <p:extLst>
      <p:ext uri="{BB962C8B-B14F-4D97-AF65-F5344CB8AC3E}">
        <p14:creationId xmlns:p14="http://schemas.microsoft.com/office/powerpoint/2010/main" val="147572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lang="en-US" sz="1200" dirty="0" smtClean="0">
              <a:latin typeface="Times New Roman" pitchFamily="18" charset="0"/>
              <a:cs typeface="Times New Roman" pitchFamily="18" charset="0"/>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charset="0"/>
                <a:cs typeface="ＭＳ Ｐゴシック" charset="0"/>
              </a:rPr>
              <a:t>During this period, Contractionary monetary policy was successful in controlling the inflation.. This policy allows money to be decreased in the economic system by raising the interest rates which makes credit borrowing restrictive. Contractionary monetary policy will decrease money supply in the economy. Eventually, demand for credit decreases hence managing inflation while</a:t>
            </a:r>
            <a:r>
              <a:rPr lang="en-US" sz="1200" kern="1200" baseline="0" dirty="0" smtClean="0">
                <a:solidFill>
                  <a:schemeClr val="tx1"/>
                </a:solidFill>
                <a:latin typeface="+mn-lt"/>
                <a:ea typeface="ＭＳ Ｐゴシック" charset="0"/>
                <a:cs typeface="ＭＳ Ｐゴシック" charset="0"/>
              </a:rPr>
              <a:t> GDP decreases. </a:t>
            </a:r>
            <a:r>
              <a:rPr lang="en-US" sz="1200" kern="1200" dirty="0" smtClean="0">
                <a:solidFill>
                  <a:schemeClr val="tx1"/>
                </a:solidFill>
                <a:latin typeface="+mn-lt"/>
                <a:ea typeface="ＭＳ Ｐゴシック" charset="0"/>
                <a:cs typeface="ＭＳ Ｐゴシック" charset="0"/>
              </a:rPr>
              <a:t>Additionally, high interest rates will discourage consumer borrowing. </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3</a:t>
            </a:fld>
            <a:endParaRPr lang="en-US" altLang="en-US"/>
          </a:p>
        </p:txBody>
      </p:sp>
    </p:spTree>
    <p:extLst>
      <p:ext uri="{BB962C8B-B14F-4D97-AF65-F5344CB8AC3E}">
        <p14:creationId xmlns:p14="http://schemas.microsoft.com/office/powerpoint/2010/main" val="1073331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charset="0"/>
                <a:cs typeface="ＭＳ Ｐゴシック" charset="0"/>
              </a:rPr>
              <a:t>Contractionary monetary policy is implemented by the Federal Reserve with the aim of decreasing the inflation rates, improving output in the economy as well as tackles the unemployment concerns. Decreasing money supply in the economy through Contractionary policies will make loans expensive hence less spending. The economy tends to slow and if not exercised carefully, the policy could push the economy into a recession. </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1160246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mn-lt"/>
                <a:ea typeface="ＭＳ Ｐゴシック" charset="0"/>
                <a:cs typeface="ＭＳ Ｐゴシック" charset="0"/>
              </a:rPr>
              <a:t>Contractionary monetary policy decreases the money supply in the economy. The interest rates are raised while income is lowered.  Contractionary monetary policy will decrease money supply, consumer spending decreases and as a result, the aggregate demand will tend to shift to the left </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5</a:t>
            </a:fld>
            <a:endParaRPr lang="en-US" altLang="en-US"/>
          </a:p>
        </p:txBody>
      </p:sp>
    </p:spTree>
    <p:extLst>
      <p:ext uri="{BB962C8B-B14F-4D97-AF65-F5344CB8AC3E}">
        <p14:creationId xmlns:p14="http://schemas.microsoft.com/office/powerpoint/2010/main" val="2318960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ＭＳ Ｐゴシック" charset="0"/>
                <a:cs typeface="ＭＳ Ｐゴシック" charset="0"/>
              </a:rPr>
              <a:t>Contractionary monetary policy tends to control inflation by decreasing the money supply in the economy.  Interest rates increase, hence increasing the cost of borrowing. In turn, the GDP decreases which dampens the inflation. The side effects of Contractionary monetary policy are decreased GDP growth rate and increased unemployment rates. </a:t>
            </a:r>
            <a:endParaRPr lang="en-US" sz="1200" kern="1200" dirty="0">
              <a:solidFill>
                <a:schemeClr val="tx1"/>
              </a:solidFill>
              <a:latin typeface="+mn-lt"/>
              <a:ea typeface="ＭＳ Ｐゴシック" charset="0"/>
              <a:cs typeface="ＭＳ Ｐゴシック" charset="0"/>
            </a:endParaRPr>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6</a:t>
            </a:fld>
            <a:endParaRPr lang="en-US" altLang="en-US"/>
          </a:p>
        </p:txBody>
      </p:sp>
    </p:spTree>
    <p:extLst>
      <p:ext uri="{BB962C8B-B14F-4D97-AF65-F5344CB8AC3E}">
        <p14:creationId xmlns:p14="http://schemas.microsoft.com/office/powerpoint/2010/main" val="615737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latin typeface="Arial" panose="020B0604020202020204" pitchFamily="34" charset="0"/>
              </a:rPr>
              <a:pPr>
                <a:spcBef>
                  <a:spcPct val="0"/>
                </a:spcBef>
              </a:pPr>
              <a:t>7</a:t>
            </a:fld>
            <a:endParaRPr lang="en-US" altLang="en-US">
              <a:latin typeface="Arial" panose="020B0604020202020204" pitchFamily="34" charset="0"/>
            </a:endParaRPr>
          </a:p>
        </p:txBody>
      </p:sp>
    </p:spTree>
    <p:extLst>
      <p:ext uri="{BB962C8B-B14F-4D97-AF65-F5344CB8AC3E}">
        <p14:creationId xmlns:p14="http://schemas.microsoft.com/office/powerpoint/2010/main" val="33311293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10" name="Rectangle 9"/>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198455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
            <a:ext cx="9144000" cy="3828288"/>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3757225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8662" y="0"/>
            <a:ext cx="4593431"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766" y="331731"/>
            <a:ext cx="2270210" cy="1770174"/>
          </a:xfrm>
          <a:prstGeom prst="rect">
            <a:avLst/>
          </a:prstGeom>
        </p:spPr>
      </p:pic>
      <p:sp>
        <p:nvSpPr>
          <p:cNvPr id="8" name="Rectangle 7"/>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4279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29137" y="0"/>
            <a:ext cx="4614863" cy="6858000"/>
          </a:xfrm>
          <a:prstGeom prst="rect">
            <a:avLst/>
          </a:prstGeom>
        </p:spPr>
      </p:pic>
      <p:sp>
        <p:nvSpPr>
          <p:cNvPr id="11" name="Rectangle 10"/>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538662" y="-2"/>
            <a:ext cx="3428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
        <p:nvSpPr>
          <p:cNvPr id="9"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529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637538" y="4564225"/>
            <a:ext cx="1142652" cy="1049174"/>
          </a:xfrm>
          <a:prstGeom prst="rect">
            <a:avLst/>
          </a:prstGeom>
        </p:spPr>
      </p:pic>
    </p:spTree>
    <p:extLst>
      <p:ext uri="{BB962C8B-B14F-4D97-AF65-F5344CB8AC3E}">
        <p14:creationId xmlns:p14="http://schemas.microsoft.com/office/powerpoint/2010/main" val="485090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3771900"/>
          </a:xfrm>
          <a:prstGeom prst="rect">
            <a:avLst/>
          </a:prstGeom>
        </p:spPr>
      </p:pic>
      <p:sp>
        <p:nvSpPr>
          <p:cNvPr id="7" name="Rectangle 6"/>
          <p:cNvSpPr/>
          <p:nvPr/>
        </p:nvSpPr>
        <p:spPr>
          <a:xfrm>
            <a:off x="0" y="3759201"/>
            <a:ext cx="9144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ctrTitle" hasCustomPrompt="1"/>
          </p:nvPr>
        </p:nvSpPr>
        <p:spPr>
          <a:xfrm>
            <a:off x="2784558" y="4160837"/>
            <a:ext cx="5364957"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784558" y="5749925"/>
            <a:ext cx="5364957"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2417727" y="4160837"/>
            <a:ext cx="3428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3789" y="4525926"/>
            <a:ext cx="2097251" cy="1635312"/>
          </a:xfrm>
          <a:prstGeom prst="rect">
            <a:avLst/>
          </a:prstGeom>
        </p:spPr>
      </p:pic>
    </p:spTree>
    <p:extLst>
      <p:ext uri="{BB962C8B-B14F-4D97-AF65-F5344CB8AC3E}">
        <p14:creationId xmlns:p14="http://schemas.microsoft.com/office/powerpoint/2010/main" val="343865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6275" y="0"/>
            <a:ext cx="4657725" cy="6858000"/>
          </a:xfrm>
          <a:prstGeom prst="rect">
            <a:avLst/>
          </a:prstGeom>
        </p:spPr>
      </p:pic>
      <p:sp>
        <p:nvSpPr>
          <p:cNvPr id="7" name="Rectangle 6"/>
          <p:cNvSpPr/>
          <p:nvPr/>
        </p:nvSpPr>
        <p:spPr>
          <a:xfrm>
            <a:off x="0" y="1"/>
            <a:ext cx="4572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2433637"/>
            <a:ext cx="4148138"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4479925"/>
            <a:ext cx="4148138"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1693243" y="529390"/>
            <a:ext cx="1142652" cy="1049174"/>
          </a:xfrm>
          <a:prstGeom prst="rect">
            <a:avLst/>
          </a:prstGeom>
        </p:spPr>
      </p:pic>
    </p:spTree>
    <p:extLst>
      <p:ext uri="{BB962C8B-B14F-4D97-AF65-F5344CB8AC3E}">
        <p14:creationId xmlns:p14="http://schemas.microsoft.com/office/powerpoint/2010/main" val="926499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7418" y="1564943"/>
            <a:ext cx="4564856" cy="5295900"/>
          </a:xfrm>
          <a:prstGeom prst="rect">
            <a:avLst/>
          </a:prstGeom>
        </p:spPr>
      </p:pic>
      <p:sp>
        <p:nvSpPr>
          <p:cNvPr id="10" name="Rectangle 9"/>
          <p:cNvSpPr/>
          <p:nvPr/>
        </p:nvSpPr>
        <p:spPr>
          <a:xfrm>
            <a:off x="-2026" y="169862"/>
            <a:ext cx="4573906"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195262" y="1915887"/>
            <a:ext cx="4205288"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195262" y="3682320"/>
            <a:ext cx="4205288"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4571881" y="0"/>
            <a:ext cx="3428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1"/>
            <a:ext cx="9144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5302" y="239682"/>
            <a:ext cx="4376618" cy="960325"/>
          </a:xfrm>
          <a:prstGeom prst="rect">
            <a:avLst/>
          </a:prstGeom>
        </p:spPr>
      </p:pic>
      <p:sp>
        <p:nvSpPr>
          <p:cNvPr id="11" name="Slide Number Placeholder 5"/>
          <p:cNvSpPr>
            <a:spLocks noGrp="1"/>
          </p:cNvSpPr>
          <p:nvPr>
            <p:ph type="sldNum" sz="quarter" idx="12"/>
          </p:nvPr>
        </p:nvSpPr>
        <p:spPr>
          <a:xfrm>
            <a:off x="195262" y="6355756"/>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51759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411480" y="-1"/>
            <a:ext cx="873252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623887" y="482517"/>
            <a:ext cx="8241637"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628650" y="6327507"/>
            <a:ext cx="2057400" cy="365125"/>
          </a:xfrm>
        </p:spPr>
        <p:txBody>
          <a:bodyPr/>
          <a:lstStyle>
            <a:lvl1pPr>
              <a:defRPr>
                <a:solidFill>
                  <a:schemeClr val="accent1"/>
                </a:solidFill>
              </a:defRPr>
            </a:lvl1pPr>
          </a:lstStyle>
          <a:p>
            <a:fld id="{2C2A6AE3-36F9-4B37-9E3B-E1F236E2353C}" type="slidenum">
              <a:rPr lang="en-US" smtClean="0"/>
              <a:pPr/>
              <a:t>‹#›</a:t>
            </a:fld>
            <a:endParaRPr lang="en-US" dirty="0"/>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6614361" y="6242777"/>
            <a:ext cx="2251163" cy="452706"/>
          </a:xfrm>
          <a:prstGeom prst="rect">
            <a:avLst/>
          </a:prstGeom>
        </p:spPr>
      </p:pic>
    </p:spTree>
    <p:extLst>
      <p:ext uri="{BB962C8B-B14F-4D97-AF65-F5344CB8AC3E}">
        <p14:creationId xmlns:p14="http://schemas.microsoft.com/office/powerpoint/2010/main" val="1557623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482517"/>
            <a:ext cx="8241637"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628044" y="3511876"/>
            <a:ext cx="8241637"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3934552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628650" y="1531158"/>
            <a:ext cx="8258175"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6242750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628650" y="1532466"/>
            <a:ext cx="401955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756150" y="1532466"/>
            <a:ext cx="4130675"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29518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28649" y="1532466"/>
            <a:ext cx="401955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4756150" y="1532466"/>
            <a:ext cx="4130675"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628650" y="152401"/>
            <a:ext cx="8258175"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628650" y="2356378"/>
            <a:ext cx="401955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4756150" y="2356378"/>
            <a:ext cx="4130675"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628650" y="6236057"/>
            <a:ext cx="2057400" cy="365125"/>
          </a:xfrm>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4204480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065466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1579308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3887391" y="220133"/>
            <a:ext cx="501530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Tree>
    <p:extLst>
      <p:ext uri="{BB962C8B-B14F-4D97-AF65-F5344CB8AC3E}">
        <p14:creationId xmlns:p14="http://schemas.microsoft.com/office/powerpoint/2010/main" val="25853394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841" y="220134"/>
            <a:ext cx="2949178"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629841" y="2057400"/>
            <a:ext cx="2949178"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pPr/>
              <a:t>‹#›</a:t>
            </a:fld>
            <a:endParaRPr lang="en-US" dirty="0"/>
          </a:p>
        </p:txBody>
      </p:sp>
      <p:sp>
        <p:nvSpPr>
          <p:cNvPr id="6" name="Picture Placeholder 2"/>
          <p:cNvSpPr>
            <a:spLocks noGrp="1"/>
          </p:cNvSpPr>
          <p:nvPr>
            <p:ph type="pic" idx="1"/>
          </p:nvPr>
        </p:nvSpPr>
        <p:spPr>
          <a:xfrm>
            <a:off x="3887391" y="220133"/>
            <a:ext cx="503435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7820245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169" y="5843356"/>
            <a:ext cx="2685832" cy="101464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949613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424"/>
          <a:stretch/>
        </p:blipFill>
        <p:spPr>
          <a:xfrm>
            <a:off x="6467954" y="5843356"/>
            <a:ext cx="2676047"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274654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hasCustomPrompt="1"/>
          </p:nvPr>
        </p:nvSpPr>
        <p:spPr/>
        <p:txBody>
          <a:bodyPr anchor="ctr"/>
          <a:lstStyle/>
          <a:p>
            <a:r>
              <a:rPr lang="en-US" dirty="0"/>
              <a:t>CLICK TO EDIT MASTER TITLE STYLE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30" y="5843356"/>
            <a:ext cx="2687340"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117423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289"/>
          <a:stretch/>
        </p:blipFill>
        <p:spPr>
          <a:xfrm>
            <a:off x="6463517" y="5843356"/>
            <a:ext cx="2684149"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44812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671"/>
          <a:stretch/>
        </p:blipFill>
        <p:spPr>
          <a:xfrm>
            <a:off x="6463797" y="5843356"/>
            <a:ext cx="2680203"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361205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29" y="5839752"/>
            <a:ext cx="2685071" cy="103086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62622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8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b="2573"/>
          <a:stretch/>
        </p:blipFill>
        <p:spPr>
          <a:xfrm>
            <a:off x="6458929" y="5843357"/>
            <a:ext cx="2685071" cy="1018223"/>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1388919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9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30" y="5843357"/>
            <a:ext cx="2685008" cy="1012405"/>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4408229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2"/>
            <a:ext cx="8701640" cy="415743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29" y="5843356"/>
            <a:ext cx="2685071" cy="1014644"/>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718271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58929" y="5843356"/>
            <a:ext cx="2685071" cy="1026676"/>
          </a:xfrm>
          <a:prstGeom prst="rect">
            <a:avLst/>
          </a:prstGeom>
        </p:spPr>
      </p:pic>
      <p:sp>
        <p:nvSpPr>
          <p:cNvPr id="7"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1989048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257303" y="1320801"/>
            <a:ext cx="8701640" cy="415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3516" y="5843356"/>
            <a:ext cx="2686736" cy="1014644"/>
          </a:xfrm>
          <a:prstGeom prst="rect">
            <a:avLst/>
          </a:prstGeom>
        </p:spPr>
      </p:pic>
      <p:sp>
        <p:nvSpPr>
          <p:cNvPr id="8"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075236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3.pn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image" Target="../media/image14.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52401"/>
            <a:ext cx="8258175"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536700"/>
            <a:ext cx="8258175"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28650" y="6236057"/>
            <a:ext cx="20574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pPr/>
              <a:t>‹#›</a:t>
            </a:fld>
            <a:endParaRPr lang="en-US" dirty="0"/>
          </a:p>
        </p:txBody>
      </p:sp>
      <p:sp>
        <p:nvSpPr>
          <p:cNvPr id="7" name="Rectangle 6"/>
          <p:cNvSpPr/>
          <p:nvPr/>
        </p:nvSpPr>
        <p:spPr>
          <a:xfrm>
            <a:off x="1" y="0"/>
            <a:ext cx="335756"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327183" y="0"/>
            <a:ext cx="85725"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23497" y="6159338"/>
            <a:ext cx="2363328"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457200" y="6324600"/>
            <a:ext cx="1676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318337777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7303" y="235975"/>
            <a:ext cx="8701640" cy="92988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7303" y="1320801"/>
            <a:ext cx="8701640" cy="415743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a:off x="0" y="5843356"/>
            <a:ext cx="9144000" cy="1014644"/>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p:cNvPicPr>
            <a:picLocks noChangeAspect="1"/>
          </p:cNvPicPr>
          <p:nvPr/>
        </p:nvPicPr>
        <p:blipFill rotWithShape="1">
          <a:blip r:embed="rId13" cstate="print">
            <a:extLst>
              <a:ext uri="{28A0092B-C50C-407E-A947-70E740481C1C}">
                <a14:useLocalDpi xmlns:a14="http://schemas.microsoft.com/office/drawing/2010/main" val="0"/>
              </a:ext>
            </a:extLst>
          </a:blip>
          <a:srcRect l="2250" t="6265" r="2070" b="6044"/>
          <a:stretch/>
        </p:blipFill>
        <p:spPr>
          <a:xfrm>
            <a:off x="257304" y="6091698"/>
            <a:ext cx="2575657" cy="517961"/>
          </a:xfrm>
          <a:prstGeom prst="rect">
            <a:avLst/>
          </a:prstGeom>
        </p:spPr>
      </p:pic>
      <p:pic>
        <p:nvPicPr>
          <p:cNvPr id="8" name="Picture 7"/>
          <p:cNvPicPr>
            <a:picLocks noChangeAspect="1"/>
          </p:cNvPicPr>
          <p:nvPr/>
        </p:nvPicPr>
        <p:blipFill rotWithShape="1">
          <a:blip r:embed="rId14" cstate="print">
            <a:extLst>
              <a:ext uri="{28A0092B-C50C-407E-A947-70E740481C1C}">
                <a14:useLocalDpi xmlns:a14="http://schemas.microsoft.com/office/drawing/2010/main" val="0"/>
              </a:ext>
            </a:extLst>
          </a:blip>
          <a:srcRect b="448"/>
          <a:stretch/>
        </p:blipFill>
        <p:spPr>
          <a:xfrm>
            <a:off x="6459976" y="5841926"/>
            <a:ext cx="2684024" cy="1016075"/>
          </a:xfrm>
          <a:prstGeom prst="rect">
            <a:avLst/>
          </a:prstGeom>
        </p:spPr>
      </p:pic>
      <p:sp>
        <p:nvSpPr>
          <p:cNvPr id="24" name="Rectangle 23"/>
          <p:cNvSpPr/>
          <p:nvPr/>
        </p:nvSpPr>
        <p:spPr>
          <a:xfrm>
            <a:off x="6426855" y="5843356"/>
            <a:ext cx="34289" cy="1014644"/>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5"/>
          <p:cNvSpPr>
            <a:spLocks noGrp="1"/>
          </p:cNvSpPr>
          <p:nvPr>
            <p:ph type="sldNum" sz="quarter" idx="4"/>
          </p:nvPr>
        </p:nvSpPr>
        <p:spPr>
          <a:xfrm>
            <a:off x="188441" y="5478232"/>
            <a:ext cx="2057400" cy="365125"/>
          </a:xfrm>
          <a:prstGeom prst="rect">
            <a:avLst/>
          </a:prstGeom>
        </p:spPr>
        <p:txBody>
          <a:bodyPr anchor="ctr"/>
          <a:lstStyle>
            <a:lvl1pPr algn="l">
              <a:defRPr sz="825"/>
            </a:lvl1pPr>
          </a:lstStyle>
          <a:p>
            <a:fld id="{8E8422E8-9C2C-4CEB-A727-DCA5E9F32E18}" type="slidenum">
              <a:rPr lang="en-US" smtClean="0"/>
              <a:pPr/>
              <a:t>‹#›</a:t>
            </a:fld>
            <a:endParaRPr lang="en-US" dirty="0"/>
          </a:p>
        </p:txBody>
      </p:sp>
    </p:spTree>
    <p:extLst>
      <p:ext uri="{BB962C8B-B14F-4D97-AF65-F5344CB8AC3E}">
        <p14:creationId xmlns:p14="http://schemas.microsoft.com/office/powerpoint/2010/main" val="26228007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dt="0"/>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a:cs typeface="+mn-cs"/>
              </a:rPr>
              <a:t>Instructor Name</a:t>
            </a:r>
            <a:endParaRPr lang="en-US" sz="2400" dirty="0">
              <a:cs typeface="+mn-cs"/>
            </a:endParaRP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379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599872" y="189571"/>
            <a:ext cx="8382000" cy="801029"/>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a:t>
            </a:r>
          </a:p>
        </p:txBody>
      </p:sp>
      <p:sp>
        <p:nvSpPr>
          <p:cNvPr id="18435" name="Content Placeholder 2"/>
          <p:cNvSpPr>
            <a:spLocks noGrp="1"/>
          </p:cNvSpPr>
          <p:nvPr>
            <p:ph idx="1"/>
          </p:nvPr>
        </p:nvSpPr>
        <p:spPr>
          <a:xfrm>
            <a:off x="599872" y="990600"/>
            <a:ext cx="8391728" cy="5257800"/>
          </a:xfrm>
        </p:spPr>
        <p:txBody>
          <a:bodyPr>
            <a:normAutofit fontScale="92500" lnSpcReduction="20000"/>
          </a:bodyPr>
          <a:lstStyle/>
          <a:p>
            <a:pPr marL="0" indent="0">
              <a:buNone/>
            </a:pPr>
            <a:r>
              <a:rPr lang="en-US" sz="1800" dirty="0" smtClean="0">
                <a:latin typeface="+mn-lt"/>
              </a:rPr>
              <a:t> </a:t>
            </a:r>
            <a:endParaRPr lang="en-US" sz="1200" dirty="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Federal </a:t>
            </a:r>
            <a:r>
              <a:rPr lang="en-US" sz="1200" dirty="0">
                <a:latin typeface="Times New Roman" pitchFamily="18" charset="0"/>
                <a:cs typeface="Times New Roman" pitchFamily="18" charset="0"/>
              </a:rPr>
              <a:t>Reserve </a:t>
            </a:r>
            <a:r>
              <a:rPr lang="en-US" sz="1200" dirty="0" smtClean="0">
                <a:latin typeface="Times New Roman" pitchFamily="18" charset="0"/>
                <a:cs typeface="Times New Roman" pitchFamily="18" charset="0"/>
              </a:rPr>
              <a:t>employs monetary </a:t>
            </a:r>
            <a:r>
              <a:rPr lang="en-US" sz="1200" dirty="0">
                <a:latin typeface="Times New Roman" pitchFamily="18" charset="0"/>
                <a:cs typeface="Times New Roman" pitchFamily="18" charset="0"/>
              </a:rPr>
              <a:t>policy </a:t>
            </a:r>
            <a:r>
              <a:rPr lang="en-US" sz="1200" dirty="0" smtClean="0">
                <a:latin typeface="Times New Roman" pitchFamily="18" charset="0"/>
                <a:cs typeface="Times New Roman" pitchFamily="18" charset="0"/>
              </a:rPr>
              <a:t>to achieve four goals</a:t>
            </a:r>
          </a:p>
          <a:p>
            <a:pPr marL="914400" lvl="1" indent="-457200">
              <a:lnSpc>
                <a:spcPct val="200000"/>
              </a:lnSpc>
              <a:buFont typeface="+mj-lt"/>
              <a:buAutoNum type="arabicPeriod"/>
            </a:pPr>
            <a:r>
              <a:rPr lang="en-US" sz="1200" dirty="0" smtClean="0">
                <a:latin typeface="Times New Roman" pitchFamily="18" charset="0"/>
                <a:cs typeface="Times New Roman" pitchFamily="18" charset="0"/>
              </a:rPr>
              <a:t>Price </a:t>
            </a:r>
            <a:r>
              <a:rPr lang="en-US" sz="1200" dirty="0">
                <a:latin typeface="Times New Roman" pitchFamily="18" charset="0"/>
                <a:cs typeface="Times New Roman" pitchFamily="18" charset="0"/>
              </a:rPr>
              <a:t>Stability</a:t>
            </a:r>
          </a:p>
          <a:p>
            <a:pPr marL="914400" lvl="1" indent="-457200">
              <a:lnSpc>
                <a:spcPct val="200000"/>
              </a:lnSpc>
              <a:buFont typeface="+mj-lt"/>
              <a:buAutoNum type="arabicPeriod"/>
            </a:pPr>
            <a:r>
              <a:rPr lang="en-US" sz="1200" dirty="0">
                <a:latin typeface="Times New Roman" pitchFamily="18" charset="0"/>
                <a:cs typeface="Times New Roman" pitchFamily="18" charset="0"/>
              </a:rPr>
              <a:t>High Employment</a:t>
            </a:r>
          </a:p>
          <a:p>
            <a:pPr marL="914400" lvl="1" indent="-457200">
              <a:lnSpc>
                <a:spcPct val="200000"/>
              </a:lnSpc>
              <a:buFont typeface="+mj-lt"/>
              <a:buAutoNum type="arabicPeriod"/>
            </a:pPr>
            <a:r>
              <a:rPr lang="en-US" sz="1200" dirty="0">
                <a:latin typeface="Times New Roman" pitchFamily="18" charset="0"/>
                <a:cs typeface="Times New Roman" pitchFamily="18" charset="0"/>
              </a:rPr>
              <a:t>Economic Growth</a:t>
            </a:r>
          </a:p>
          <a:p>
            <a:pPr marL="914400" lvl="1" indent="-457200">
              <a:lnSpc>
                <a:spcPct val="200000"/>
              </a:lnSpc>
              <a:buFont typeface="+mj-lt"/>
              <a:buAutoNum type="arabicPeriod"/>
            </a:pPr>
            <a:r>
              <a:rPr lang="en-US" sz="1200" dirty="0">
                <a:latin typeface="Times New Roman" pitchFamily="18" charset="0"/>
                <a:cs typeface="Times New Roman" pitchFamily="18" charset="0"/>
              </a:rPr>
              <a:t>Financial Market </a:t>
            </a:r>
            <a:r>
              <a:rPr lang="en-US" sz="1200" dirty="0" smtClean="0">
                <a:latin typeface="Times New Roman" pitchFamily="18" charset="0"/>
                <a:cs typeface="Times New Roman" pitchFamily="18" charset="0"/>
              </a:rPr>
              <a:t>Stability</a:t>
            </a:r>
            <a:endParaRPr lang="en-US" sz="1200" dirty="0">
              <a:latin typeface="Times New Roman" pitchFamily="18" charset="0"/>
              <a:cs typeface="Times New Roman" pitchFamily="18" charset="0"/>
            </a:endParaRPr>
          </a:p>
          <a:p>
            <a:pPr>
              <a:lnSpc>
                <a:spcPct val="200000"/>
              </a:lnSpc>
              <a:buNone/>
            </a:pPr>
            <a:r>
              <a:rPr lang="en-US" sz="1200" dirty="0" smtClean="0">
                <a:latin typeface="Times New Roman" pitchFamily="18" charset="0"/>
                <a:cs typeface="Times New Roman" pitchFamily="18" charset="0"/>
              </a:rPr>
              <a:t>Policy tools during the period 1950-1959</a:t>
            </a:r>
          </a:p>
          <a:p>
            <a:r>
              <a:rPr lang="en-US" sz="1100" b="1" dirty="0" smtClean="0"/>
              <a:t>Free reserves</a:t>
            </a:r>
          </a:p>
          <a:p>
            <a:r>
              <a:rPr lang="en-US" sz="1100" dirty="0" smtClean="0"/>
              <a:t>Defined as, the excess reserves minus the reserves borrowed from the window of discount.</a:t>
            </a:r>
          </a:p>
          <a:p>
            <a:r>
              <a:rPr lang="en-US" sz="1100" dirty="0" smtClean="0"/>
              <a:t>Free reserves were expected to foster expanding the bank credit </a:t>
            </a:r>
            <a:endParaRPr lang="en-US" sz="1200" dirty="0" smtClean="0">
              <a:latin typeface="Times New Roman" pitchFamily="18" charset="0"/>
              <a:cs typeface="Times New Roman" pitchFamily="18" charset="0"/>
            </a:endParaRPr>
          </a:p>
          <a:p>
            <a:pPr>
              <a:lnSpc>
                <a:spcPct val="200000"/>
              </a:lnSpc>
            </a:pPr>
            <a:r>
              <a:rPr lang="en-US" sz="1200" b="1" dirty="0" smtClean="0">
                <a:latin typeface="Times New Roman" pitchFamily="18" charset="0"/>
                <a:cs typeface="Times New Roman" pitchFamily="18" charset="0"/>
              </a:rPr>
              <a:t>Interest Rate Policy</a:t>
            </a:r>
          </a:p>
          <a:p>
            <a:r>
              <a:rPr lang="en-US" sz="1100" dirty="0" smtClean="0"/>
              <a:t>The monetary policy makers increased the nominal interest rates above one –for-one. </a:t>
            </a:r>
          </a:p>
          <a:p>
            <a:r>
              <a:rPr lang="en-US" sz="1300" b="1" dirty="0" smtClean="0">
                <a:latin typeface="Times New Roman" pitchFamily="18" charset="0"/>
                <a:cs typeface="Times New Roman" pitchFamily="18" charset="0"/>
              </a:rPr>
              <a:t>Open market operations</a:t>
            </a:r>
            <a:endParaRPr lang="en-US" sz="1100" dirty="0" smtClean="0"/>
          </a:p>
          <a:p>
            <a:pPr lvl="0">
              <a:lnSpc>
                <a:spcPct val="200000"/>
              </a:lnSpc>
            </a:pPr>
            <a:r>
              <a:rPr lang="en-US" sz="1300" dirty="0" smtClean="0">
                <a:latin typeface="Times New Roman" pitchFamily="18" charset="0"/>
                <a:cs typeface="Times New Roman" pitchFamily="18" charset="0"/>
              </a:rPr>
              <a:t>The Fed exercised open market operations to ensure the reserve  requirements were met. </a:t>
            </a:r>
          </a:p>
          <a:p>
            <a:pPr>
              <a:lnSpc>
                <a:spcPct val="200000"/>
              </a:lnSpc>
            </a:pPr>
            <a:r>
              <a:rPr lang="en-US" sz="1300" dirty="0" smtClean="0">
                <a:latin typeface="Times New Roman" pitchFamily="18" charset="0"/>
                <a:cs typeface="Times New Roman" pitchFamily="18" charset="0"/>
              </a:rPr>
              <a:t>The Fed sold assets such as the Treasuries to large investors in order rather lowers the market price for those assets making it economical for savers as well as bondholders. </a:t>
            </a:r>
          </a:p>
          <a:p>
            <a:pPr>
              <a:buNone/>
            </a:pPr>
            <a:endParaRPr lang="en-US" altLang="en-US" sz="2000" dirty="0" smtClean="0">
              <a:latin typeface="Times New Roman" panose="02020603050405020304" pitchFamily="18" charset="0"/>
              <a:ea typeface="ＭＳ Ｐゴシック" panose="020B0600070205080204" pitchFamily="34" charset="-128"/>
              <a:cs typeface="Times New Roman" panose="02020603050405020304" pitchFamily="18" charset="0"/>
            </a:endParaRPr>
          </a:p>
          <a:p>
            <a:endPar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normAutofit/>
          </a:bodyPr>
          <a:lstStyle/>
          <a:p>
            <a:r>
              <a:rPr lang="en-US" altLang="en-US" sz="3200" dirty="0">
                <a:ea typeface="ＭＳ Ｐゴシック" panose="020B0600070205080204" pitchFamily="34" charset="-128"/>
                <a:cs typeface="Arial" panose="020B0604020202020204" pitchFamily="34" charset="0"/>
              </a:rPr>
              <a:t>Monetary Policy Actions</a:t>
            </a:r>
          </a:p>
        </p:txBody>
      </p:sp>
      <p:sp>
        <p:nvSpPr>
          <p:cNvPr id="19459" name="Content Placeholder 2"/>
          <p:cNvSpPr>
            <a:spLocks noGrp="1"/>
          </p:cNvSpPr>
          <p:nvPr>
            <p:ph idx="1"/>
          </p:nvPr>
        </p:nvSpPr>
        <p:spPr>
          <a:xfrm>
            <a:off x="566737" y="1143000"/>
            <a:ext cx="8382000" cy="5105400"/>
          </a:xfrm>
        </p:spPr>
        <p:txBody>
          <a:bodyPr>
            <a:noAutofit/>
          </a:bodyPr>
          <a:lstStyle/>
          <a:p>
            <a:pPr marL="0" indent="0">
              <a:lnSpc>
                <a:spcPct val="200000"/>
              </a:lnSpc>
              <a:spcBef>
                <a:spcPts val="600"/>
              </a:spcBef>
              <a:buNone/>
            </a:pPr>
            <a:r>
              <a:rPr lang="en-US" sz="1200" b="1" dirty="0" smtClean="0">
                <a:latin typeface="Times New Roman" pitchFamily="18" charset="0"/>
                <a:cs typeface="Times New Roman" pitchFamily="18" charset="0"/>
              </a:rPr>
              <a:t>Contractionary policy</a:t>
            </a:r>
          </a:p>
          <a:p>
            <a:pPr>
              <a:lnSpc>
                <a:spcPct val="200000"/>
              </a:lnSpc>
            </a:pPr>
            <a:r>
              <a:rPr lang="en-US" sz="1200" dirty="0" smtClean="0">
                <a:latin typeface="Times New Roman" pitchFamily="18" charset="0"/>
                <a:cs typeface="Times New Roman" pitchFamily="18" charset="0"/>
              </a:rPr>
              <a:t>The Fed employed Contractionary policies by raising the fed fund rates.  The Contractionary monetary policies were successful in meeting the expectations for managing the inflation and ensuring </a:t>
            </a:r>
            <a:r>
              <a:rPr lang="en-US" sz="1200" dirty="0" err="1" smtClean="0">
                <a:latin typeface="Times New Roman" pitchFamily="18" charset="0"/>
                <a:cs typeface="Times New Roman" pitchFamily="18" charset="0"/>
              </a:rPr>
              <a:t>stabilised</a:t>
            </a:r>
            <a:r>
              <a:rPr lang="en-US" sz="1200" dirty="0" smtClean="0">
                <a:latin typeface="Times New Roman" pitchFamily="18" charset="0"/>
                <a:cs typeface="Times New Roman" pitchFamily="18" charset="0"/>
              </a:rPr>
              <a:t> economic growth. These policies were expected to control inflation and facilitate GDP growth. </a:t>
            </a:r>
          </a:p>
          <a:p>
            <a:pPr>
              <a:lnSpc>
                <a:spcPct val="200000"/>
              </a:lnSpc>
            </a:pPr>
            <a:endParaRPr lang="en-US" sz="1200" dirty="0" smtClean="0">
              <a:latin typeface="Times New Roman" pitchFamily="18" charset="0"/>
              <a:cs typeface="Times New Roman" pitchFamily="18" charset="0"/>
            </a:endParaRPr>
          </a:p>
          <a:p>
            <a:r>
              <a:rPr lang="en-US" sz="1200" dirty="0" smtClean="0">
                <a:latin typeface="Times New Roman" pitchFamily="18" charset="0"/>
                <a:cs typeface="Times New Roman" pitchFamily="18" charset="0"/>
              </a:rPr>
              <a:t>The fed funds rate increases cause a decrease in money supply. </a:t>
            </a:r>
          </a:p>
          <a:p>
            <a:r>
              <a:rPr lang="en-US" sz="1200" dirty="0" smtClean="0">
                <a:latin typeface="Times New Roman" pitchFamily="18" charset="0"/>
                <a:cs typeface="Times New Roman" pitchFamily="18" charset="0"/>
              </a:rPr>
              <a:t>As a result of high fed fund rates, the banks charged higher interest rates on the applied loans so as to compensate for the high fed fund rate. </a:t>
            </a:r>
          </a:p>
          <a:p>
            <a:r>
              <a:rPr lang="en-US" sz="1200" dirty="0" smtClean="0">
                <a:latin typeface="Times New Roman" pitchFamily="18" charset="0"/>
                <a:cs typeface="Times New Roman" pitchFamily="18" charset="0"/>
              </a:rPr>
              <a:t>consumer spending is reduced, businesses reduce prices and the falling prices end inflation</a:t>
            </a:r>
            <a:r>
              <a:rPr lang="en-US" sz="1800" dirty="0" smtClean="0"/>
              <a:t>. </a:t>
            </a:r>
          </a:p>
          <a:p>
            <a:pPr marL="0" indent="0">
              <a:lnSpc>
                <a:spcPct val="150000"/>
              </a:lnSpc>
              <a:spcBef>
                <a:spcPts val="600"/>
              </a:spcBef>
              <a:buNone/>
            </a:pP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Monetary Policy Actions</a:t>
            </a:r>
            <a:endParaRPr lang="en-US" dirty="0"/>
          </a:p>
        </p:txBody>
      </p:sp>
      <p:sp>
        <p:nvSpPr>
          <p:cNvPr id="3" name="Content Placeholder 2"/>
          <p:cNvSpPr>
            <a:spLocks noGrp="1"/>
          </p:cNvSpPr>
          <p:nvPr>
            <p:ph idx="1"/>
          </p:nvPr>
        </p:nvSpPr>
        <p:spPr/>
        <p:txBody>
          <a:bodyPr>
            <a:normAutofit fontScale="55000" lnSpcReduction="20000"/>
          </a:bodyPr>
          <a:lstStyle/>
          <a:p>
            <a:pPr>
              <a:lnSpc>
                <a:spcPct val="170000"/>
              </a:lnSpc>
            </a:pPr>
            <a:r>
              <a:rPr lang="en-US" sz="2500" dirty="0" smtClean="0">
                <a:latin typeface="Times New Roman" pitchFamily="18" charset="0"/>
                <a:cs typeface="Times New Roman" pitchFamily="18" charset="0"/>
              </a:rPr>
              <a:t>Aggregate demand and money supply</a:t>
            </a:r>
          </a:p>
          <a:p>
            <a:pPr>
              <a:lnSpc>
                <a:spcPct val="170000"/>
              </a:lnSpc>
            </a:pPr>
            <a:r>
              <a:rPr lang="en-US" sz="2500" dirty="0" smtClean="0">
                <a:latin typeface="Times New Roman" pitchFamily="18" charset="0"/>
                <a:cs typeface="Times New Roman" pitchFamily="18" charset="0"/>
              </a:rPr>
              <a:t>Aggregate demand refers to the total demand for the final goods and services produced in the economy at a given price level. It includes a combination of investments, government spending and consumer spending in an economy. </a:t>
            </a:r>
          </a:p>
          <a:p>
            <a:pPr>
              <a:lnSpc>
                <a:spcPct val="170000"/>
              </a:lnSpc>
            </a:pPr>
            <a:r>
              <a:rPr lang="en-US" sz="2500" dirty="0" smtClean="0">
                <a:latin typeface="Times New Roman" pitchFamily="18" charset="0"/>
                <a:cs typeface="Times New Roman" pitchFamily="18" charset="0"/>
              </a:rPr>
              <a:t>Changes in money supply will have an impact on the GDP, consumer spending and interest rates.</a:t>
            </a:r>
          </a:p>
          <a:p>
            <a:pPr>
              <a:lnSpc>
                <a:spcPct val="170000"/>
              </a:lnSpc>
            </a:pPr>
            <a:r>
              <a:rPr lang="en-US" sz="2500" dirty="0" smtClean="0">
                <a:latin typeface="Times New Roman" pitchFamily="18" charset="0"/>
                <a:cs typeface="Times New Roman" pitchFamily="18" charset="0"/>
              </a:rPr>
              <a:t> Decrease/increase in money supply results in a decrease/increase in nominal output (GDP)</a:t>
            </a:r>
          </a:p>
          <a:p>
            <a:pPr>
              <a:lnSpc>
                <a:spcPct val="170000"/>
              </a:lnSpc>
            </a:pPr>
            <a:r>
              <a:rPr lang="en-US" sz="2500" dirty="0" smtClean="0">
                <a:latin typeface="Times New Roman" pitchFamily="18" charset="0"/>
                <a:cs typeface="Times New Roman" pitchFamily="18" charset="0"/>
              </a:rPr>
              <a:t>Increase/ Decrease in money supply will lead to an Increase/decrease in consumer spending.</a:t>
            </a:r>
          </a:p>
          <a:p>
            <a:pPr>
              <a:lnSpc>
                <a:spcPct val="170000"/>
              </a:lnSpc>
            </a:pPr>
            <a:r>
              <a:rPr lang="en-US" sz="2500" dirty="0" smtClean="0">
                <a:latin typeface="Times New Roman" pitchFamily="18" charset="0"/>
                <a:cs typeface="Times New Roman" pitchFamily="18" charset="0"/>
              </a:rPr>
              <a:t>Decrease in money supply results in interest rate increase hence reducing the aggregate demand. </a:t>
            </a:r>
          </a:p>
          <a:p>
            <a:pPr fontAlgn="base">
              <a:lnSpc>
                <a:spcPct val="170000"/>
              </a:lnSpc>
            </a:pPr>
            <a:r>
              <a:rPr lang="en-US" sz="2500" dirty="0" smtClean="0">
                <a:latin typeface="Times New Roman" pitchFamily="18" charset="0"/>
                <a:cs typeface="Times New Roman" pitchFamily="18" charset="0"/>
              </a:rPr>
              <a:t>Since Contractionary monetary policy decreases the money supply in the economy, private consumption is decreased while interest rates are increased hence discouraging borrowing. </a:t>
            </a:r>
          </a:p>
          <a:p>
            <a:pPr fontAlgn="base">
              <a:lnSpc>
                <a:spcPct val="170000"/>
              </a:lnSpc>
            </a:pPr>
            <a:r>
              <a:rPr lang="en-US" sz="2500" dirty="0" smtClean="0">
                <a:latin typeface="Times New Roman" pitchFamily="18" charset="0"/>
                <a:cs typeface="Times New Roman" pitchFamily="18" charset="0"/>
              </a:rPr>
              <a:t>As a result, demand decreases while prices go low which ends high inflation.</a:t>
            </a:r>
          </a:p>
          <a:p>
            <a:pPr fontAlgn="base">
              <a:buNone/>
            </a:pPr>
            <a:endParaRPr lang="en-US" sz="2400"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Expansionary Monetary Policy on Aggregate Demand</a:t>
            </a:r>
            <a:endParaRPr lang="en-US" dirty="0"/>
          </a:p>
        </p:txBody>
      </p:sp>
      <p:sp>
        <p:nvSpPr>
          <p:cNvPr id="4" name="Content Placeholder 3"/>
          <p:cNvSpPr>
            <a:spLocks noGrp="1"/>
          </p:cNvSpPr>
          <p:nvPr>
            <p:ph sz="half" idx="2"/>
          </p:nvPr>
        </p:nvSpPr>
        <p:spPr/>
        <p:txBody>
          <a:bodyPr/>
          <a:lstStyle/>
          <a:p>
            <a:pPr>
              <a:lnSpc>
                <a:spcPct val="200000"/>
              </a:lnSpc>
            </a:pPr>
            <a:r>
              <a:rPr lang="en-US" sz="1200" dirty="0" smtClean="0">
                <a:latin typeface="Times New Roman" pitchFamily="18" charset="0"/>
                <a:cs typeface="Times New Roman" pitchFamily="18" charset="0"/>
              </a:rPr>
              <a:t>The graph represents the Contractionary monetary policy effects on the Aggregate Demand.</a:t>
            </a:r>
          </a:p>
          <a:p>
            <a:endParaRPr lang="en-US" dirty="0"/>
          </a:p>
        </p:txBody>
      </p:sp>
      <p:pic>
        <p:nvPicPr>
          <p:cNvPr id="6" name="Content Placeholder 5"/>
          <p:cNvPicPr>
            <a:picLocks noGrp="1"/>
          </p:cNvPicPr>
          <p:nvPr>
            <p:ph sz="half" idx="1"/>
          </p:nvPr>
        </p:nvPicPr>
        <p:blipFill>
          <a:blip r:embed="rId3" cstate="print"/>
          <a:srcRect/>
          <a:stretch>
            <a:fillRect/>
          </a:stretch>
        </p:blipFill>
        <p:spPr bwMode="auto">
          <a:xfrm>
            <a:off x="723900" y="1992313"/>
            <a:ext cx="3829050" cy="3543300"/>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09600" y="76200"/>
            <a:ext cx="8229600" cy="1143000"/>
          </a:xfrm>
        </p:spPr>
        <p:txBody>
          <a:bodyPr>
            <a:normAutofit/>
          </a:bodyPr>
          <a:lstStyle/>
          <a:p>
            <a:r>
              <a:rPr lang="en-US" altLang="en-US" sz="3200" dirty="0">
                <a:ea typeface="ＭＳ Ｐゴシック" panose="020B0600070205080204" pitchFamily="34" charset="-128"/>
                <a:cs typeface="Arial" panose="020B0604020202020204" pitchFamily="34" charset="0"/>
              </a:rPr>
              <a:t>Monetary Policy Impact</a:t>
            </a:r>
          </a:p>
        </p:txBody>
      </p:sp>
      <p:sp>
        <p:nvSpPr>
          <p:cNvPr id="20483" name="Content Placeholder 2"/>
          <p:cNvSpPr>
            <a:spLocks noGrp="1"/>
          </p:cNvSpPr>
          <p:nvPr>
            <p:ph idx="1"/>
          </p:nvPr>
        </p:nvSpPr>
        <p:spPr>
          <a:xfrm>
            <a:off x="685800" y="1143000"/>
            <a:ext cx="8229600" cy="5105400"/>
          </a:xfrm>
        </p:spPr>
        <p:txBody>
          <a:bodyPr>
            <a:normAutofit/>
          </a:bodyPr>
          <a:lstStyle/>
          <a:p>
            <a:r>
              <a:rPr lang="en-US" sz="1300" dirty="0" smtClean="0">
                <a:latin typeface="Times New Roman" pitchFamily="18" charset="0"/>
                <a:cs typeface="Times New Roman" pitchFamily="18" charset="0"/>
              </a:rPr>
              <a:t>The Fed employed Contractionary policies by raising the Fed fund rates .The implementation of Contractionary policies was aimed at meeting the inflation and GDP growth expectations. The policies employed were successful in shaping these expectations as the monetary expansions appeared to have had effect on the targeted inflation. </a:t>
            </a:r>
          </a:p>
          <a:p>
            <a:pPr>
              <a:buNone/>
            </a:pPr>
            <a:r>
              <a:rPr lang="en-US" sz="1300" dirty="0" smtClean="0">
                <a:latin typeface="Times New Roman" pitchFamily="18" charset="0"/>
                <a:cs typeface="Times New Roman" pitchFamily="18" charset="0"/>
              </a:rPr>
              <a:t>Impacts of Contractionary policies on the economy</a:t>
            </a:r>
          </a:p>
          <a:p>
            <a:pPr>
              <a:buNone/>
            </a:pPr>
            <a:endParaRPr lang="en-US" sz="1300" dirty="0">
              <a:latin typeface="Times New Roman" pitchFamily="18" charset="0"/>
              <a:cs typeface="Times New Roman" pitchFamily="18" charset="0"/>
            </a:endParaRPr>
          </a:p>
          <a:p>
            <a:r>
              <a:rPr lang="en-US" sz="1300" dirty="0" smtClean="0">
                <a:latin typeface="Times New Roman" pitchFamily="18" charset="0"/>
                <a:cs typeface="Times New Roman" pitchFamily="18" charset="0"/>
              </a:rPr>
              <a:t>High interest rates</a:t>
            </a:r>
          </a:p>
          <a:p>
            <a:r>
              <a:rPr lang="en-US" sz="1300" dirty="0" smtClean="0">
                <a:latin typeface="Times New Roman" pitchFamily="18" charset="0"/>
                <a:cs typeface="Times New Roman" pitchFamily="18" charset="0"/>
              </a:rPr>
              <a:t>Contractionary monetary policy </a:t>
            </a:r>
            <a:r>
              <a:rPr lang="en-US" sz="1200" dirty="0" smtClean="0">
                <a:latin typeface="Times New Roman" pitchFamily="18" charset="0"/>
                <a:cs typeface="Times New Roman" pitchFamily="18" charset="0"/>
              </a:rPr>
              <a:t>Lead to higher interest rates and reduce the amount of </a:t>
            </a:r>
            <a:r>
              <a:rPr lang="en-US" sz="1200" dirty="0" err="1" smtClean="0">
                <a:latin typeface="Times New Roman" pitchFamily="18" charset="0"/>
                <a:cs typeface="Times New Roman" pitchFamily="18" charset="0"/>
              </a:rPr>
              <a:t>loanable</a:t>
            </a:r>
            <a:r>
              <a:rPr lang="en-US" sz="1200" dirty="0" smtClean="0">
                <a:latin typeface="Times New Roman" pitchFamily="18" charset="0"/>
                <a:cs typeface="Times New Roman" pitchFamily="18" charset="0"/>
              </a:rPr>
              <a:t> funds. Firms’ shy off from borrowing funds hence business investment declines. High interest rates also discourage consumer borrowing for buying cars and homes. </a:t>
            </a:r>
          </a:p>
          <a:p>
            <a:pPr>
              <a:buNone/>
            </a:pPr>
            <a:endParaRPr lang="en-US" sz="1300" dirty="0" smtClean="0">
              <a:latin typeface="Times New Roman" pitchFamily="18" charset="0"/>
              <a:cs typeface="Times New Roman" pitchFamily="18" charset="0"/>
            </a:endParaRPr>
          </a:p>
          <a:p>
            <a:r>
              <a:rPr lang="en-US" sz="1300" dirty="0" smtClean="0">
                <a:latin typeface="Times New Roman" pitchFamily="18" charset="0"/>
                <a:cs typeface="Times New Roman" pitchFamily="18" charset="0"/>
              </a:rPr>
              <a:t>Employment and unemployment</a:t>
            </a:r>
          </a:p>
          <a:p>
            <a:pPr>
              <a:buNone/>
            </a:pPr>
            <a:r>
              <a:rPr lang="en-US" sz="1300" dirty="0" smtClean="0">
                <a:latin typeface="Times New Roman" pitchFamily="18" charset="0"/>
                <a:cs typeface="Times New Roman" pitchFamily="18" charset="0"/>
              </a:rPr>
              <a:t>          Unemployment increases</a:t>
            </a:r>
          </a:p>
          <a:p>
            <a:r>
              <a:rPr lang="en-US" sz="1300" dirty="0" smtClean="0">
                <a:latin typeface="Times New Roman" pitchFamily="18" charset="0"/>
                <a:cs typeface="Times New Roman" pitchFamily="18" charset="0"/>
              </a:rPr>
              <a:t>The implementation of Contractionary monetary policy leads to increased unemployment rates</a:t>
            </a:r>
          </a:p>
          <a:p>
            <a:pPr>
              <a:buNone/>
            </a:pPr>
            <a:r>
              <a:rPr lang="en-US" sz="1300" dirty="0" smtClean="0">
                <a:latin typeface="Times New Roman" pitchFamily="18" charset="0"/>
                <a:cs typeface="Times New Roman" pitchFamily="18" charset="0"/>
              </a:rPr>
              <a:t> </a:t>
            </a:r>
          </a:p>
          <a:p>
            <a:r>
              <a:rPr lang="en-US" sz="1300" dirty="0" smtClean="0">
                <a:latin typeface="Times New Roman" pitchFamily="18" charset="0"/>
                <a:cs typeface="Times New Roman" pitchFamily="18" charset="0"/>
              </a:rPr>
              <a:t>Inflation </a:t>
            </a:r>
          </a:p>
          <a:p>
            <a:r>
              <a:rPr lang="en-US" sz="1300" dirty="0" smtClean="0">
                <a:latin typeface="Times New Roman" pitchFamily="18" charset="0"/>
                <a:cs typeface="Times New Roman" pitchFamily="18" charset="0"/>
              </a:rPr>
              <a:t>Contractionary monetary policy is effective in reducing inflation. </a:t>
            </a:r>
          </a:p>
          <a:p>
            <a:endParaRPr lang="en-US" sz="1800" dirty="0" smtClean="0"/>
          </a:p>
          <a:p>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a:ea typeface="ＭＳ Ｐゴシック" panose="020B0600070205080204" pitchFamily="34" charset="-128"/>
                <a:cs typeface="Arial" panose="020B0604020202020204" pitchFamily="34" charset="0"/>
              </a:rPr>
              <a:t>References</a:t>
            </a:r>
            <a:endParaRPr lang="en-US" altLang="en-US" dirty="0">
              <a:ea typeface="ＭＳ Ｐゴシック" panose="020B0600070205080204" pitchFamily="34" charset="-128"/>
              <a:cs typeface="Arial" panose="020B0604020202020204" pitchFamily="34" charset="0"/>
            </a:endParaRPr>
          </a:p>
        </p:txBody>
      </p:sp>
      <p:sp>
        <p:nvSpPr>
          <p:cNvPr id="24579" name="Content Placeholder 2"/>
          <p:cNvSpPr>
            <a:spLocks noGrp="1"/>
          </p:cNvSpPr>
          <p:nvPr>
            <p:ph idx="1"/>
          </p:nvPr>
        </p:nvSpPr>
        <p:spPr/>
        <p:txBody>
          <a:bodyPr>
            <a:normAutofit/>
          </a:bodyPr>
          <a:lstStyle/>
          <a:p>
            <a:endParaRPr lang="en-US" sz="1200" dirty="0" smtClean="0">
              <a:latin typeface="Times New Roman" pitchFamily="18" charset="0"/>
              <a:cs typeface="Times New Roman" pitchFamily="18" charset="0"/>
            </a:endParaRPr>
          </a:p>
          <a:p>
            <a:r>
              <a:rPr lang="en-US" sz="1200" dirty="0" err="1" smtClean="0">
                <a:latin typeface="Times New Roman" pitchFamily="18" charset="0"/>
                <a:cs typeface="Times New Roman" pitchFamily="18" charset="0"/>
              </a:rPr>
              <a:t>Galí</a:t>
            </a:r>
            <a:r>
              <a:rPr lang="en-US" sz="1200" dirty="0" smtClean="0">
                <a:latin typeface="Times New Roman" pitchFamily="18" charset="0"/>
                <a:cs typeface="Times New Roman" pitchFamily="18" charset="0"/>
              </a:rPr>
              <a:t>, J. (2015). Monetary policy, inflation, and the business cycle: an introduction to the new Keynesian framework and its applications. Princeton University Press.</a:t>
            </a:r>
          </a:p>
          <a:p>
            <a:r>
              <a:rPr lang="en-US" sz="1200" dirty="0" smtClean="0">
                <a:latin typeface="Times New Roman" pitchFamily="18" charset="0"/>
                <a:cs typeface="Times New Roman" pitchFamily="18" charset="0"/>
              </a:rPr>
              <a:t>Walsh, C. E. (2017). Monetary theory and policy. MIT press.</a:t>
            </a:r>
          </a:p>
          <a:p>
            <a:endParaRPr lang="en-US" altLang="en-US" sz="1800" dirty="0">
              <a:latin typeface="+mn-lt"/>
              <a:ea typeface="ＭＳ Ｐゴシック" panose="020B0600070205080204" pitchFamily="34" charset="-128"/>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Custom Design">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644509B2-3049-43E0-A36F-BC5FB46888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7F50A-9BC7-43F3-A371-B337ED8D0765}">
  <ds:schemaRefs>
    <ds:schemaRef ds:uri="http://www.w3.org/XML/1998/namespace"/>
    <ds:schemaRef ds:uri="http://purl.org/dc/terms/"/>
    <ds:schemaRef ds:uri="http://purl.org/dc/elements/1.1/"/>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2FEE2164-4D9E-48A4-86EE-ED3C1CD771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SNHU PowerPoint Template 2017</Template>
  <TotalTime>5480</TotalTime>
  <Words>905</Words>
  <Application>Microsoft Office PowerPoint</Application>
  <PresentationFormat>On-screen Show (4:3)</PresentationFormat>
  <Paragraphs>71</Paragraphs>
  <Slides>7</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ＭＳ Ｐゴシック</vt:lpstr>
      <vt:lpstr>Arial</vt:lpstr>
      <vt:lpstr>Arial Narrow</vt:lpstr>
      <vt:lpstr>Calibri</vt:lpstr>
      <vt:lpstr>Times New Roman</vt:lpstr>
      <vt:lpstr>1_Office Theme</vt:lpstr>
      <vt:lpstr>Custom Design</vt:lpstr>
      <vt:lpstr>Presentation Title</vt:lpstr>
      <vt:lpstr>Monetary Policy</vt:lpstr>
      <vt:lpstr>Monetary Policy Actions</vt:lpstr>
      <vt:lpstr>Monetary Policy Actions</vt:lpstr>
      <vt:lpstr>Expansionary Monetary Policy on Aggregate Demand</vt:lpstr>
      <vt:lpstr>Monetary Policy Impact</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j.mayeu</dc:creator>
  <cp:lastModifiedBy>Prof Scofied</cp:lastModifiedBy>
  <cp:revision>154</cp:revision>
  <dcterms:created xsi:type="dcterms:W3CDTF">2010-01-07T21:36:39Z</dcterms:created>
  <dcterms:modified xsi:type="dcterms:W3CDTF">2018-12-01T17:10:36Z</dcterms:modified>
</cp:coreProperties>
</file>